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3"/>
  </p:notesMasterIdLst>
  <p:sldIdLst>
    <p:sldId id="256" r:id="rId2"/>
    <p:sldId id="298" r:id="rId3"/>
    <p:sldId id="263" r:id="rId4"/>
    <p:sldId id="316" r:id="rId5"/>
    <p:sldId id="303" r:id="rId6"/>
    <p:sldId id="264" r:id="rId7"/>
    <p:sldId id="289" r:id="rId8"/>
    <p:sldId id="290" r:id="rId9"/>
    <p:sldId id="265" r:id="rId10"/>
    <p:sldId id="269" r:id="rId11"/>
    <p:sldId id="276" r:id="rId12"/>
    <p:sldId id="278" r:id="rId13"/>
    <p:sldId id="277" r:id="rId14"/>
    <p:sldId id="279" r:id="rId15"/>
    <p:sldId id="282" r:id="rId16"/>
    <p:sldId id="283" r:id="rId17"/>
    <p:sldId id="281" r:id="rId18"/>
    <p:sldId id="317" r:id="rId19"/>
    <p:sldId id="262" r:id="rId20"/>
    <p:sldId id="318" r:id="rId21"/>
    <p:sldId id="275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447A6"/>
    <a:srgbClr val="2564A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6"/>
    <p:restoredTop sz="94639"/>
  </p:normalViewPr>
  <p:slideViewPr>
    <p:cSldViewPr snapToGrid="0">
      <p:cViewPr varScale="1">
        <p:scale>
          <a:sx n="132" d="100"/>
          <a:sy n="132" d="100"/>
        </p:scale>
        <p:origin x="184" y="4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tiff>
</file>

<file path=ppt/media/image2.png>
</file>

<file path=ppt/media/image3.png>
</file>

<file path=ppt/media/image4.jpeg>
</file>

<file path=ppt/media/image5.pn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041E3F-2E79-BC4E-A4A4-FBC28A29ECCC}" type="datetimeFigureOut">
              <a:rPr lang="en-US" smtClean="0"/>
              <a:t>9/22/23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09FE71-DABB-CF46-BE55-1D4033FBF9B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2855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Utilize the R prog </a:t>
            </a:r>
            <a:r>
              <a:rPr lang="en-US" b="1" err="1"/>
              <a:t>lang</a:t>
            </a:r>
            <a:r>
              <a:rPr lang="en-US" b="1"/>
              <a:t> to build interactive quality of life reports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63438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44479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4666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8703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628416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522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45070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86469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974604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/>
              <a:t>R </a:t>
            </a:r>
            <a:r>
              <a:rPr lang="en-US"/>
              <a:t> </a:t>
            </a:r>
          </a:p>
          <a:p>
            <a:r>
              <a:rPr lang="en-US"/>
              <a:t> - Programming language developed by statisticians</a:t>
            </a:r>
          </a:p>
          <a:p>
            <a:r>
              <a:rPr lang="en-US"/>
              <a:t> - Grown tremendously over the las 10 years</a:t>
            </a:r>
          </a:p>
          <a:p>
            <a:r>
              <a:rPr lang="en-US"/>
              <a:t> - very lively user base</a:t>
            </a:r>
          </a:p>
          <a:p>
            <a:r>
              <a:rPr lang="en-US" b="1" err="1"/>
              <a:t>Rmarkdown</a:t>
            </a:r>
            <a:endParaRPr lang="en-US" b="1"/>
          </a:p>
          <a:p>
            <a:r>
              <a:rPr lang="en-US"/>
              <a:t> - R’s implementation of markdown language </a:t>
            </a:r>
          </a:p>
          <a:p>
            <a:r>
              <a:rPr lang="en-US"/>
              <a:t>-used for </a:t>
            </a:r>
            <a:r>
              <a:rPr lang="en-US" b="1"/>
              <a:t>applying inline style to text </a:t>
            </a:r>
            <a:r>
              <a:rPr lang="en-US"/>
              <a:t>primarily for </a:t>
            </a:r>
            <a:r>
              <a:rPr lang="en-US" b="1"/>
              <a:t>publishing to the web</a:t>
            </a:r>
          </a:p>
          <a:p>
            <a:r>
              <a:rPr lang="en-US" b="1"/>
              <a:t>Flexdashboard </a:t>
            </a:r>
          </a:p>
          <a:p>
            <a:r>
              <a:rPr lang="en-US"/>
              <a:t> - library created by the </a:t>
            </a:r>
            <a:r>
              <a:rPr lang="en-US" err="1"/>
              <a:t>RStudio</a:t>
            </a:r>
            <a:r>
              <a:rPr lang="en-US"/>
              <a:t> team. </a:t>
            </a:r>
          </a:p>
          <a:p>
            <a:r>
              <a:rPr lang="en-US"/>
              <a:t> - </a:t>
            </a:r>
            <a:r>
              <a:rPr lang="en-US" b="1"/>
              <a:t>provides structure by borrowing elements from RMarkdown</a:t>
            </a:r>
          </a:p>
          <a:p>
            <a:r>
              <a:rPr lang="en-US" b="1"/>
              <a:t>Shiny</a:t>
            </a:r>
          </a:p>
          <a:p>
            <a:pPr marL="171450" indent="-171450">
              <a:buFontTx/>
              <a:buChar char="-"/>
            </a:pPr>
            <a:r>
              <a:rPr lang="en-US"/>
              <a:t>Allows you to embed </a:t>
            </a:r>
            <a:r>
              <a:rPr lang="en-US" b="1"/>
              <a:t>reactive elements </a:t>
            </a:r>
            <a:r>
              <a:rPr lang="en-US"/>
              <a:t>in the dashboard</a:t>
            </a:r>
          </a:p>
          <a:p>
            <a:pPr marL="171450" indent="-171450">
              <a:buFontTx/>
              <a:buChar char="-"/>
            </a:pPr>
            <a:r>
              <a:rPr lang="en-US"/>
              <a:t>not necessary if you don't want to filter / sort ,etc.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973564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769862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6058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9583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On Demand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With this data at our fingertips we can grab patients as they come in for visits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Which leads to increased protocol adherence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/>
              <a:t>	-</a:t>
            </a:r>
            <a:r>
              <a:rPr lang="en-US" sz="1200" b="1"/>
              <a:t>by keeping investigators and CRCs up to date on potentially missing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Who doesn’t want a dashboard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Issues – perception that it will take a long time and or cost a lot of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/>
              <a:t> </a:t>
            </a:r>
            <a:r>
              <a:rPr lang="en-US" sz="1200" b="0"/>
              <a:t>- The focus of the remainder of this talk</a:t>
            </a:r>
            <a:endParaRPr lang="en-US" sz="1200" b="1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03781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/>
              <a:t>On Demand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With this data at our fingertips we can grab patients as they come in for visits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sz="1200"/>
              <a:t>Which leads to increased protocol adherence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/>
              <a:t>	-</a:t>
            </a:r>
            <a:r>
              <a:rPr lang="en-US" sz="1200" b="1"/>
              <a:t>by keeping investigators and CRCs up to date on potentially missing data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Who doesn’t want a dashboard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200" b="1"/>
              <a:t>Issues – perception that it will take a long time and or cost a lot of money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/>
              <a:t> </a:t>
            </a:r>
            <a:r>
              <a:rPr lang="en-US" sz="1200" b="0"/>
              <a:t>- The focus of the remainder of this talk</a:t>
            </a:r>
            <a:endParaRPr lang="en-US" sz="1200" b="1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5252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1"/>
              <a:t>best way </a:t>
            </a:r>
            <a:r>
              <a:rPr lang="en-US" b="0"/>
              <a:t>to handle missing data is to </a:t>
            </a:r>
            <a:r>
              <a:rPr lang="en-US" b="1"/>
              <a:t>stop it from being missing</a:t>
            </a:r>
            <a:r>
              <a:rPr lang="en-US" b="0"/>
              <a:t>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96342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r>
              <a:rPr lang="en-US"/>
              <a:t>YAML – title and directions on how the document should be rendered</a:t>
            </a:r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49914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07031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.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43507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 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09FE71-DABB-CF46-BE55-1D4033FBF9B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5602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9FCCB8-A1F9-9D45-B1BE-1334A9CECE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F84AAD-C0ED-E54D-B098-902E74A083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BA2E7B-659B-EE44-98E6-FA4F4DEE6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EC6166-4575-E247-B8C9-97A6B4E890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3FDB64-B4B9-374B-A4D1-4E9C0FB301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82686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19B1E-3F16-1946-BD3E-5BA06CB3AA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96F5D66-C488-9148-8033-8DC6982C589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69DAA-01A7-A044-A490-7A3850004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F735DB-9219-6C46-AB1F-BE430E397A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493EB3-BF07-AB4B-9196-1144805EFD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679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72191B9-D7B6-3045-B8D3-D1B683A6E4A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6B7CCA3-4F6F-F34B-A668-18D34038CF3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482D9AB-F2A6-6247-BFBF-31769605E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B19FEA-EF67-D943-9416-5D00F44A84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BA391F-DB9C-5845-B3C3-E65C7322FC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8610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ACCD7-0CE6-4B4B-9E7B-43D0953259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FD058C-A6D4-3D46-99D5-9846B7732A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C624FB-67E1-D848-8335-07F5AB30E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E32C2A-AD07-734A-86EC-A5878D0C3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DC4E15-FCE1-FC49-82ED-7299C01FE5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7896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91C4A8-4FDE-C541-BC5D-5994ED1B1F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6A2CDC-60D1-5848-8140-3C75F71BE0D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76F51F-96B3-2A49-9D36-157924BDAE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87F261-5FEE-A847-A3EF-72774CC6A6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4D87DB-4A68-5D4A-A866-8A1BF279FA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3025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C339BE-E8DB-174A-83B2-D15ECD85DF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68D60A-64E0-9F4F-98D8-ADE65D212D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2DF8E7-7225-1F47-8FAC-2BB27565F7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18F1075-7430-BB4E-BFD4-EE5E5A184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362900D-DF2A-024F-9155-A5FC703947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6810F23-8943-7540-90E3-331433439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8237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A45DA-888E-5246-9E83-5AD40BCC75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0C284-07F3-0949-B018-E480276C1E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7D890E-F32B-9647-B433-5C836ABFD9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DF00585-8AA2-B945-A55B-DEA0BF210A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756B7E9-DCAF-C943-AD45-EC5A012266E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F5CA1A-C1E3-FE4C-8924-D002FA29A3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BDAA89-8DF6-5849-ACDE-D447A5D65D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B0DDF3-B547-A549-BC53-D4765A1625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50541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97178-099D-1C47-A678-639001869F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C83AACE-2680-5B4D-91D5-B2546684DE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658DDA8-B85A-3947-B78F-B7C3A7A8E7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8023E16-5902-A94E-AAE6-6E8F8B60D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01697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6027D88-AFF9-F045-949E-CCB6B799D2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C0713A1-DB60-BA46-947D-BEB101E969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5FCD8F-2375-6141-8DAE-07B892E117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44488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FDA73A-65E5-294F-BDC4-A287162A21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BE3D431-3195-7149-8B30-78B067989F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85538C5-AA5F-EA45-AB83-B13ADD9949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562A05-A1E9-354D-8737-446A8D3E6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9749F5-BBCC-6744-B64D-C2A0CF901F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BD416B-22EA-2B41-B9A2-4422FA7679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9977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804677-6B34-734F-A8B7-064D261799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C9324A3-9F5D-9741-AFDA-3427B5BCDB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DFE1E3-985B-214E-9D2B-A90E04AE006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875136-A696-BC41-AF78-E5511EE27B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BF4D1C-6AF4-3947-A865-5BBE5A31E3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B44402-FB73-9A43-AF0A-1A982543DC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36297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057137-6266-E340-89AC-C7DB663A6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57C3F3-BBEA-AB4E-84D4-314799D162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36B69C-BC82-3941-8518-A5ECF465C3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FDFE3D-F918-B247-ADCE-292DBD7B1732}" type="datetimeFigureOut">
              <a:rPr lang="en-US" smtClean="0"/>
              <a:t>9/22/23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18AC4E-7993-9E47-9325-F4E7E4D8BF6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364D5E-06C6-5443-863B-39DF98867A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7BDCB1-047A-F448-8BFE-D3AA5B038E3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90079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yovizlab/clinicaltrial_dashboard_training.git" TargetMode="External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hyperlink" Target="mailto:voss.molly@mayo.edu?subject=ISOQOL%202022%20Workshop" TargetMode="External"/><Relationship Id="rId4" Type="http://schemas.openxmlformats.org/officeDocument/2006/relationships/hyperlink" Target="mailto:golafshar.mayo.edu?subject=ISOQOL%202022%20Workshop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8.png"/><Relationship Id="rId4" Type="http://schemas.openxmlformats.org/officeDocument/2006/relationships/hyperlink" Target="https://www.rstudio.com/wp-content/uploads/2015/02/rmarkdown-cheatsheet.pdf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8F4FFE-3CE1-4B49-8BEB-B62DBE5B4F1B}"/>
              </a:ext>
            </a:extLst>
          </p:cNvPr>
          <p:cNvSpPr/>
          <p:nvPr/>
        </p:nvSpPr>
        <p:spPr>
          <a:xfrm>
            <a:off x="0" y="1385636"/>
            <a:ext cx="12192000" cy="3044283"/>
          </a:xfrm>
          <a:prstGeom prst="rect">
            <a:avLst/>
          </a:prstGeom>
          <a:solidFill>
            <a:srgbClr val="1447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1E92921-ED09-8743-9E45-0598E3B5B2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0228" y="1813116"/>
            <a:ext cx="10711543" cy="909806"/>
          </a:xfrm>
        </p:spPr>
        <p:txBody>
          <a:bodyPr>
            <a:noAutofit/>
          </a:bodyPr>
          <a:lstStyle/>
          <a:p>
            <a:r>
              <a:rPr lang="en-US" sz="4000" b="1" dirty="0" err="1">
                <a:solidFill>
                  <a:schemeClr val="bg1"/>
                </a:solidFill>
              </a:rPr>
              <a:t>RadOnc</a:t>
            </a:r>
            <a:r>
              <a:rPr lang="en-US" sz="4000" b="1" dirty="0">
                <a:solidFill>
                  <a:schemeClr val="bg1"/>
                </a:solidFill>
              </a:rPr>
              <a:t> Clinical Trial Dashboard Training</a:t>
            </a:r>
            <a:endParaRPr lang="en-US" sz="2800" dirty="0">
              <a:solidFill>
                <a:schemeClr val="bg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C2A57C9-CDE0-454C-BD1A-00A7038E824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3999" y="2758519"/>
            <a:ext cx="9144000" cy="101723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September 25, 2023</a:t>
            </a:r>
          </a:p>
          <a:p>
            <a:r>
              <a:rPr lang="en-US" dirty="0">
                <a:solidFill>
                  <a:schemeClr val="bg1">
                    <a:lumMod val="85000"/>
                  </a:schemeClr>
                </a:solidFill>
              </a:rPr>
              <a:t>Molly Voss, Michael Golafshar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02DBE0-7DA9-9845-B7C1-3DFD6EC356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5880" y="251359"/>
            <a:ext cx="768282" cy="853276"/>
          </a:xfrm>
          <a:prstGeom prst="rect">
            <a:avLst/>
          </a:prstGeom>
        </p:spPr>
      </p:pic>
      <p:pic>
        <p:nvPicPr>
          <p:cNvPr id="10" name="Picture 9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EE3B8889-AF81-54DB-5142-E0DDA9EB9CE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23110" y="5518348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4957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Constructing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dirty="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Page 1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 dirty="0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dirty="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dirty="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b="1" dirty="0">
                <a:solidFill>
                  <a:srgbClr val="1447A6"/>
                </a:solidFill>
              </a:rPr>
              <a:t>Page 2</a:t>
            </a:r>
          </a:p>
          <a:p>
            <a:pPr lvl="1"/>
            <a:r>
              <a:rPr lang="en-US" altLang="en-US" b="1" dirty="0">
                <a:solidFill>
                  <a:srgbClr val="1447A6"/>
                </a:solidFill>
              </a:rPr>
              <a:t>==================================</a:t>
            </a:r>
            <a:endParaRPr lang="en-US" altLang="en-US" sz="2000" b="1" dirty="0">
              <a:solidFill>
                <a:srgbClr val="1447A6"/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543061" y="4122821"/>
            <a:ext cx="4312307" cy="1302063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181600" y="1520566"/>
            <a:ext cx="502323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/>
              <a:t>Let’s add a new page...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32697056-8202-774B-8D1A-9ABFD4213B32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Page 2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3FBEED-EB88-9F4A-8463-B4CF5F63BA41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EB4AEF0-DF75-BF5A-CA27-CE3FA67CF7D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840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Page 1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Surveys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==================================</a:t>
            </a:r>
            <a:endParaRPr lang="en-US" altLang="en-US" sz="2000" b="1">
              <a:solidFill>
                <a:srgbClr val="1447A6"/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478893" y="4010526"/>
            <a:ext cx="4087718" cy="1414359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Surveys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with a more meaningful name.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9D8202CF-E3B4-0246-8E04-661D4D60E5EE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42B9D8-F3D9-F148-BC5C-B4FAAE9DFF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8755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83209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Demographics</a:t>
            </a:r>
          </a:p>
          <a:p>
            <a:pPr lvl="1"/>
            <a:r>
              <a:rPr lang="en-US" altLang="en-US" b="1">
                <a:solidFill>
                  <a:srgbClr val="1447A6"/>
                </a:solidFill>
              </a:rPr>
              <a:t>==================================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  <a:endParaRPr lang="en-US" altLang="en-US" sz="20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endParaRPr lang="en-US" altLang="en-US" sz="20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903621" y="3048000"/>
            <a:ext cx="2662990" cy="962527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/>
              <a:t>Demographics</a:t>
            </a:r>
          </a:p>
          <a:p>
            <a:r>
              <a:rPr lang="en-US" altLang="en-US" sz="2800"/>
              <a:t>==================================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Rename the first tab.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B8EA574-5450-624B-8F62-267DEB7217F8}"/>
              </a:ext>
            </a:extLst>
          </p:cNvPr>
          <p:cNvSpPr/>
          <p:nvPr/>
        </p:nvSpPr>
        <p:spPr>
          <a:xfrm>
            <a:off x="391886" y="4398924"/>
            <a:ext cx="4500955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9727F1-7062-5D43-0273-0C3DA35041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509449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</a:t>
              </a:r>
              <a:r>
                <a:rPr lang="en-US" sz="5400"/>
                <a:t> 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49353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Inputs {.sidebar }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/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759242" y="3224463"/>
            <a:ext cx="2807369" cy="786064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Inputs {.sidebar }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Add a sidebar...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8A4023C9-AC07-0E4A-8FA6-D2F581D2965E}"/>
              </a:ext>
            </a:extLst>
          </p:cNvPr>
          <p:cNvSpPr/>
          <p:nvPr/>
        </p:nvSpPr>
        <p:spPr>
          <a:xfrm>
            <a:off x="391886" y="4340868"/>
            <a:ext cx="4500955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324001C5-F1B2-A7AE-AC14-AFB5A8BA10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28262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</a:t>
              </a:r>
              <a:r>
                <a:rPr lang="en-US" sz="5400"/>
                <a:t> 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498598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6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Inputs {.sidebar }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---------------------------------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 Hello  </a:t>
            </a: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I am some text in the sidebar.</a:t>
            </a:r>
          </a:p>
          <a:p>
            <a:pPr lvl="1"/>
            <a:endParaRPr lang="en-US" altLang="en-US" sz="1600">
              <a:solidFill>
                <a:srgbClr val="1447A6"/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Column {data-width=650}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### Plot A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600" i="1">
                <a:solidFill>
                  <a:schemeClr val="bg1">
                    <a:lumMod val="50000"/>
                  </a:schemeClr>
                </a:solidFill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 sz="16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6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6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  <a:p>
            <a:pPr lvl="1"/>
            <a:endParaRPr lang="en-US" altLang="en-US" sz="1400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>
            <a:off x="2759242" y="3224463"/>
            <a:ext cx="2807369" cy="786064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Inputs {.sidebar }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 Hello  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I am some text in the sidebar.</a:t>
            </a:r>
            <a:endParaRPr lang="en-US" altLang="en-US" sz="280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/>
              <a:t>Add a sidebar... with text.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DEC776C-61C2-B246-A6C9-FFDDA0E1E7F4}"/>
              </a:ext>
            </a:extLst>
          </p:cNvPr>
          <p:cNvSpPr/>
          <p:nvPr/>
        </p:nvSpPr>
        <p:spPr>
          <a:xfrm>
            <a:off x="417514" y="4840085"/>
            <a:ext cx="4475327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B149A8-8C18-FBDF-E318-6ABEE7DDB6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07988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513986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title: ”Demo Dashboard"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Inputs {.sidebar }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#### __Hello__   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 am some text in the sidebar.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Column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 Plot A  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CODE GOES HERE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4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Column 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Plot B</a:t>
            </a:r>
            <a:endParaRPr lang="en-US" altLang="en-US" sz="1600" b="1">
              <a:solidFill>
                <a:srgbClr val="1447A6"/>
              </a:solidFill>
            </a:endParaRP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### Plot C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2004646" y="4010528"/>
            <a:ext cx="3561965" cy="1229687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Column 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----------------------------------------------------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Plot B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Plot C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A second column… with 2 sections.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D571B-337B-7B4D-8668-FBFC1CC72633}"/>
              </a:ext>
            </a:extLst>
          </p:cNvPr>
          <p:cNvSpPr/>
          <p:nvPr/>
        </p:nvSpPr>
        <p:spPr>
          <a:xfrm>
            <a:off x="384668" y="4358453"/>
            <a:ext cx="4508173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81D67A7-A76E-7848-E57E-359725BAE1B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59382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>
                  <a:ea typeface="+mn-lt"/>
                  <a:cs typeface="+mn-lt"/>
                </a:rPr>
                <a:t>Constructing </a:t>
              </a:r>
              <a:r>
                <a:rPr lang="en-US" sz="5400"/>
                <a:t>a Dashboard</a:t>
              </a:r>
              <a:endParaRPr lang="en-US"/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194873" y="1376979"/>
            <a:ext cx="4697969" cy="518603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lIns="91440" tIns="45720" rIns="91440" bIns="45720" rtlCol="0" anchor="t">
            <a:spAutoFit/>
          </a:bodyPr>
          <a:lstStyle/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title: "Demo Dashboard"</a:t>
            </a:r>
            <a:endParaRPr lang="en-US" altLang="en-US" sz="1500">
              <a:solidFill>
                <a:schemeClr val="bg1">
                  <a:lumMod val="50000"/>
                </a:schemeClr>
              </a:solidFill>
              <a:cs typeface="Calibri"/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output: 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flexdashboard</a:t>
            </a:r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::</a:t>
            </a:r>
            <a:r>
              <a:rPr lang="en-US" altLang="en-US" sz="1500" err="1">
                <a:solidFill>
                  <a:schemeClr val="bg1">
                    <a:lumMod val="50000"/>
                  </a:schemeClr>
                </a:solidFill>
              </a:rPr>
              <a:t>flex_dashboard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Demographics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Inputs {.sidebar }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#### __Hello__   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I am some text in the sidebar.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Column   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Accrual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```{r}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 </a:t>
            </a:r>
            <a:r>
              <a:rPr lang="en-US" sz="1400" i="1">
                <a:solidFill>
                  <a:schemeClr val="bg1">
                    <a:lumMod val="50000"/>
                  </a:schemeClr>
                </a:solidFill>
              </a:rPr>
              <a:t>CODE GOES HERE</a:t>
            </a:r>
          </a:p>
          <a:p>
            <a:pPr lvl="1">
              <a:defRPr/>
            </a:pPr>
            <a:r>
              <a:rPr lang="en-US" sz="1400">
                <a:solidFill>
                  <a:schemeClr val="bg1">
                    <a:lumMod val="50000"/>
                  </a:schemeClr>
                </a:solidFill>
              </a:rPr>
              <a:t>```</a:t>
            </a:r>
            <a:endParaRPr lang="en-US" altLang="en-US" sz="14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 b="1">
                <a:solidFill>
                  <a:schemeClr val="bg2">
                    <a:lumMod val="75000"/>
                  </a:schemeClr>
                </a:solidFill>
              </a:rPr>
              <a:t>Column </a:t>
            </a:r>
          </a:p>
          <a:p>
            <a:pPr lvl="1"/>
            <a:r>
              <a:rPr lang="en-US" altLang="en-US" sz="1500" b="1">
                <a:solidFill>
                  <a:schemeClr val="bg2">
                    <a:lumMod val="75000"/>
                  </a:schemeClr>
                </a:solidFill>
              </a:rPr>
              <a:t>-------------------------------------------------------</a:t>
            </a:r>
          </a:p>
          <a:p>
            <a:pPr lvl="1"/>
            <a:r>
              <a:rPr lang="en-US" altLang="en-US" sz="1500" b="1">
                <a:solidFill>
                  <a:srgbClr val="1447A6"/>
                </a:solidFill>
              </a:rPr>
              <a:t>### Gender</a:t>
            </a:r>
            <a:endParaRPr lang="en-US" altLang="en-US" sz="1600" b="1">
              <a:solidFill>
                <a:srgbClr val="1447A6"/>
              </a:solidFill>
            </a:endParaRPr>
          </a:p>
          <a:p>
            <a:pPr lvl="1"/>
            <a:r>
              <a:rPr lang="en-US" altLang="en-US" sz="1600" b="1">
                <a:solidFill>
                  <a:srgbClr val="1447A6"/>
                </a:solidFill>
              </a:rPr>
              <a:t>### Age</a:t>
            </a:r>
            <a:endParaRPr lang="en-US" altLang="en-US" sz="1500">
              <a:solidFill>
                <a:schemeClr val="bg1">
                  <a:lumMod val="50000"/>
                </a:schemeClr>
              </a:solidFill>
            </a:endParaRP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Surveys</a:t>
            </a:r>
          </a:p>
          <a:p>
            <a:pPr lvl="1"/>
            <a:r>
              <a:rPr lang="en-US" altLang="en-US" sz="1500">
                <a:solidFill>
                  <a:schemeClr val="bg1">
                    <a:lumMod val="50000"/>
                  </a:schemeClr>
                </a:solidFill>
              </a:rPr>
              <a:t>==================================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8C39AC81-BABE-CF43-9165-CC34B8981AE7}"/>
              </a:ext>
            </a:extLst>
          </p:cNvPr>
          <p:cNvCxnSpPr>
            <a:cxnSpLocks/>
          </p:cNvCxnSpPr>
          <p:nvPr/>
        </p:nvCxnSpPr>
        <p:spPr>
          <a:xfrm flipV="1">
            <a:off x="1783830" y="4362140"/>
            <a:ext cx="3792511" cy="1319132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5EEB9ECB-716A-E848-B4B0-016CA32E9CA7}"/>
              </a:ext>
            </a:extLst>
          </p:cNvPr>
          <p:cNvSpPr/>
          <p:nvPr/>
        </p:nvSpPr>
        <p:spPr>
          <a:xfrm>
            <a:off x="5454316" y="2461529"/>
            <a:ext cx="6625389" cy="2963353"/>
          </a:xfrm>
          <a:prstGeom prst="roundRect">
            <a:avLst/>
          </a:prstGeom>
          <a:solidFill>
            <a:schemeClr val="accent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Accrual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Gender</a:t>
            </a:r>
          </a:p>
          <a:p>
            <a:pPr lvl="1"/>
            <a:r>
              <a:rPr lang="en-US" altLang="en-US" sz="2800" b="1">
                <a:solidFill>
                  <a:schemeClr val="bg1"/>
                </a:solidFill>
              </a:rPr>
              <a:t>### Age</a:t>
            </a:r>
          </a:p>
          <a:p>
            <a:pPr lvl="1"/>
            <a:endParaRPr lang="en-US" altLang="en-US" sz="2800" b="1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497391-0CDA-C44A-9D99-5DA465164643}"/>
              </a:ext>
            </a:extLst>
          </p:cNvPr>
          <p:cNvSpPr txBox="1"/>
          <p:nvPr/>
        </p:nvSpPr>
        <p:spPr>
          <a:xfrm>
            <a:off x="5021179" y="1459361"/>
            <a:ext cx="70585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/>
              <a:t>Let’s add better section names.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A5D571B-337B-7B4D-8668-FBFC1CC72633}"/>
              </a:ext>
            </a:extLst>
          </p:cNvPr>
          <p:cNvSpPr/>
          <p:nvPr/>
        </p:nvSpPr>
        <p:spPr>
          <a:xfrm>
            <a:off x="384668" y="4369655"/>
            <a:ext cx="4508173" cy="62301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DF91F5-D78E-164F-9D10-07FD19FA1D4D}"/>
              </a:ext>
            </a:extLst>
          </p:cNvPr>
          <p:cNvCxnSpPr>
            <a:cxnSpLocks/>
          </p:cNvCxnSpPr>
          <p:nvPr/>
        </p:nvCxnSpPr>
        <p:spPr>
          <a:xfrm flipV="1">
            <a:off x="1783830" y="2891050"/>
            <a:ext cx="4152275" cy="1471089"/>
          </a:xfrm>
          <a:prstGeom prst="line">
            <a:avLst/>
          </a:prstGeom>
          <a:ln w="76200"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46000">
                  <a:schemeClr val="accent1">
                    <a:lumMod val="45000"/>
                    <a:lumOff val="55000"/>
                  </a:schemeClr>
                </a:gs>
                <a:gs pos="60000">
                  <a:schemeClr val="accent1">
                    <a:lumMod val="45000"/>
                    <a:lumOff val="55000"/>
                  </a:schemeClr>
                </a:gs>
                <a:gs pos="100000">
                  <a:srgbClr val="1447A6"/>
                </a:gs>
              </a:gsLst>
              <a:lin ang="5400000" scaled="1"/>
            </a:gradFill>
            <a:prstDash val="sysDot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Picture 1">
            <a:extLst>
              <a:ext uri="{FF2B5EF4-FFF2-40B4-BE49-F238E27FC236}">
                <a16:creationId xmlns:a16="http://schemas.microsoft.com/office/drawing/2014/main" id="{9AE844EC-2CF0-7244-D308-9CB9ACFD54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49695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B425BF4-2ADE-754F-A8B1-9E8925EC30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150" y="162231"/>
            <a:ext cx="10628246" cy="6489291"/>
          </a:xfrm>
          <a:prstGeom prst="rect">
            <a:avLst/>
          </a:prstGeom>
          <a:effectLst>
            <a:outerShdw blurRad="482600" dist="152400" dir="2820000" sx="98000" sy="98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24610203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C1278BA-8923-EB4C-B1C9-04B41122F6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44502"/>
            <a:ext cx="11190347" cy="5395630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1800" dirty="0"/>
              <a:t>Create a project to save your work from the workshop from a Git Repository. See the screenshot below.</a:t>
            </a:r>
          </a:p>
          <a:p>
            <a:pPr marL="0" indent="0">
              <a:buNone/>
            </a:pP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1800" dirty="0">
              <a:cs typeface="Calibri" panose="020F0502020204030204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After clicking "New Project from Git Repository" under the "New Project" drop down please enter the URL below into the prompt.  </a:t>
            </a:r>
            <a:r>
              <a:rPr lang="en-US" sz="1800" dirty="0">
                <a:hlinkClick r:id="rId3"/>
              </a:rPr>
              <a:t>https://github.com/mayovizlab/clinicaltrial_dashboard_training.git</a:t>
            </a:r>
            <a:r>
              <a:rPr lang="en-US" sz="1800" dirty="0"/>
              <a:t> </a:t>
            </a:r>
          </a:p>
          <a:p>
            <a:pPr marL="0" indent="0">
              <a:buNone/>
            </a:pP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1800" dirty="0">
              <a:ea typeface="Calibri" panose="020F0502020204030204"/>
              <a:cs typeface="Calibri" panose="020F0502020204030204"/>
            </a:endParaRP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And click okay to download the project. This will create a project with all the material we will use during the workshop pre-loaded for you.</a:t>
            </a:r>
            <a:endParaRPr lang="en-US" sz="1800" dirty="0">
              <a:ea typeface="Calibri" panose="020F0502020204030204"/>
              <a:cs typeface="Calibri" panose="020F0502020204030204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D4221DD4-1215-7D4A-A41A-9169B985DD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29D61595-048C-434E-874D-5543D78F6344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 dirty="0">
                  <a:ea typeface="+mn-lt"/>
                  <a:cs typeface="+mn-lt"/>
                </a:rPr>
                <a:t>Getting Set Up – Download Samples</a:t>
              </a:r>
              <a:endParaRPr lang="en-US" dirty="0">
                <a:ea typeface="+mn-lt"/>
                <a:cs typeface="+mn-lt"/>
              </a:endParaRPr>
            </a:p>
          </p:txBody>
        </p:sp>
        <p:pic>
          <p:nvPicPr>
            <p:cNvPr id="8" name="Picture 13">
              <a:extLst>
                <a:ext uri="{FF2B5EF4-FFF2-40B4-BE49-F238E27FC236}">
                  <a16:creationId xmlns:a16="http://schemas.microsoft.com/office/drawing/2014/main" id="{8534B80A-9C4C-5B4E-8181-D0D847AAE9B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0E9035EB-766F-A7EB-5269-09EABB96A4B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5837"/>
          <a:stretch/>
        </p:blipFill>
        <p:spPr>
          <a:xfrm>
            <a:off x="1452562" y="1622489"/>
            <a:ext cx="9286875" cy="1038416"/>
          </a:xfrm>
          <a:prstGeom prst="rect">
            <a:avLst/>
          </a:prstGeom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B3EB3D66-7636-DD1D-C1EB-50728740E147}"/>
              </a:ext>
            </a:extLst>
          </p:cNvPr>
          <p:cNvGrpSpPr/>
          <p:nvPr/>
        </p:nvGrpSpPr>
        <p:grpSpPr>
          <a:xfrm>
            <a:off x="1452561" y="3545109"/>
            <a:ext cx="9286875" cy="1690402"/>
            <a:chOff x="1452561" y="3545109"/>
            <a:chExt cx="9286875" cy="1690402"/>
          </a:xfrm>
        </p:grpSpPr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F086FDCA-FDB7-1535-6BB0-ED4E561F96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14266"/>
            <a:stretch/>
          </p:blipFill>
          <p:spPr>
            <a:xfrm>
              <a:off x="1452561" y="3545109"/>
              <a:ext cx="9286875" cy="1690402"/>
            </a:xfrm>
            <a:prstGeom prst="rect">
              <a:avLst/>
            </a:prstGeom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2D597667-182F-6711-49FA-3327B4842285}"/>
                </a:ext>
              </a:extLst>
            </p:cNvPr>
            <p:cNvSpPr txBox="1"/>
            <p:nvPr/>
          </p:nvSpPr>
          <p:spPr>
            <a:xfrm>
              <a:off x="3734719" y="4340646"/>
              <a:ext cx="2985572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r>
                <a:rPr lang="en-US" sz="800" dirty="0"/>
                <a:t>https://</a:t>
              </a:r>
              <a:r>
                <a:rPr lang="en-US" sz="800" dirty="0" err="1"/>
                <a:t>github.com</a:t>
              </a:r>
              <a:r>
                <a:rPr lang="en-US" sz="800" dirty="0"/>
                <a:t>/</a:t>
              </a:r>
              <a:r>
                <a:rPr lang="en-US" sz="800" dirty="0" err="1"/>
                <a:t>mayovizlab</a:t>
              </a:r>
              <a:r>
                <a:rPr lang="en-US" sz="800" dirty="0"/>
                <a:t>/</a:t>
              </a:r>
              <a:r>
                <a:rPr lang="en-US" sz="800" dirty="0" err="1"/>
                <a:t>clinicaltrial_dashboard_training</a:t>
              </a:r>
              <a:endParaRPr lang="en-US" sz="800"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DA084DE8-C1E4-B74B-FC88-C168634B184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938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b="1" dirty="0"/>
              <a:t>Static Reports/Dashboards</a:t>
            </a:r>
          </a:p>
          <a:p>
            <a:pPr lvl="1"/>
            <a:r>
              <a:rPr lang="en-US" sz="3000" dirty="0"/>
              <a:t>Nothing additional required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sz="3600" b="1" dirty="0"/>
              <a:t>Dynamic Dashboards</a:t>
            </a:r>
          </a:p>
          <a:p>
            <a:pPr lvl="1"/>
            <a:r>
              <a:rPr lang="en-US" sz="3000" dirty="0"/>
              <a:t>Needs to be hosted on a server with R installed</a:t>
            </a:r>
          </a:p>
          <a:p>
            <a:pPr lvl="2"/>
            <a:r>
              <a:rPr lang="en-US" sz="3000" b="1" strike="sngStrike" dirty="0" err="1"/>
              <a:t>shinyapps.io</a:t>
            </a:r>
            <a:r>
              <a:rPr lang="en-US" sz="3000" b="1" strike="sngStrike" dirty="0"/>
              <a:t>  </a:t>
            </a:r>
            <a:r>
              <a:rPr lang="en-US" sz="3000" strike="sngStrike" dirty="0"/>
              <a:t>– hosting service by </a:t>
            </a:r>
            <a:r>
              <a:rPr lang="en-US" sz="3000" strike="sngStrike" dirty="0" err="1"/>
              <a:t>Rstudio</a:t>
            </a:r>
            <a:endParaRPr lang="en-US" sz="3000" strike="sngStrike" dirty="0"/>
          </a:p>
          <a:p>
            <a:pPr lvl="2"/>
            <a:r>
              <a:rPr lang="en-US" sz="3000" b="1" strike="sngStrike" dirty="0"/>
              <a:t>Shiny Server </a:t>
            </a:r>
            <a:r>
              <a:rPr lang="en-US" sz="3000" strike="sngStrike" dirty="0"/>
              <a:t>– can be set up by your institution</a:t>
            </a:r>
          </a:p>
          <a:p>
            <a:pPr lvl="2"/>
            <a:r>
              <a:rPr lang="en-US" sz="3000" b="1" dirty="0"/>
              <a:t>RStudio Connect </a:t>
            </a:r>
            <a:r>
              <a:rPr lang="en-US" sz="3000" dirty="0"/>
              <a:t>– full publishing platform from </a:t>
            </a:r>
            <a:r>
              <a:rPr lang="en-US" sz="3000" dirty="0" err="1"/>
              <a:t>Rstudio</a:t>
            </a:r>
            <a:endParaRPr lang="en-US" sz="3000" dirty="0"/>
          </a:p>
          <a:p>
            <a:pPr lvl="2"/>
            <a:r>
              <a:rPr lang="en-US" sz="3000" b="1" strike="sngStrike" dirty="0"/>
              <a:t>Share your code with someone else </a:t>
            </a:r>
            <a:r>
              <a:rPr lang="en-US" sz="3000" strike="sngStrike" dirty="0"/>
              <a:t>– requires that they have and can use R </a:t>
            </a:r>
            <a:r>
              <a:rPr lang="en-US" sz="3000" strike="sngStrike" dirty="0">
                <a:sym typeface="Wingdings" pitchFamily="2" charset="2"/>
              </a:rPr>
              <a:t></a:t>
            </a:r>
            <a:endParaRPr lang="en-US" sz="3000" strike="sngStrike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C7AFC24-0771-314C-A5D1-7230061BE14A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F19DAF-2EAE-9747-A0B0-A9A54B32584B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Deploy</a:t>
              </a:r>
            </a:p>
          </p:txBody>
        </p:sp>
        <p:pic>
          <p:nvPicPr>
            <p:cNvPr id="13" name="Picture 13">
              <a:extLst>
                <a:ext uri="{FF2B5EF4-FFF2-40B4-BE49-F238E27FC236}">
                  <a16:creationId xmlns:a16="http://schemas.microsoft.com/office/drawing/2014/main" id="{BE39D372-E8B0-DF4D-8A9A-CFECB9BBD0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F023983B-3BB6-254F-A28D-F7BF11603E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0463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 dirty="0"/>
                <a:t>Welcome / Session Outline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CA596639-1D5A-476C-25EB-2C2501376FB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4097" t="25475" r="19190" b="5277"/>
          <a:stretch/>
        </p:blipFill>
        <p:spPr>
          <a:xfrm>
            <a:off x="6362700" y="1600199"/>
            <a:ext cx="4637314" cy="4016829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CEBCF75-F550-A2D2-B946-932A59FD6E17}"/>
              </a:ext>
            </a:extLst>
          </p:cNvPr>
          <p:cNvSpPr txBox="1"/>
          <p:nvPr/>
        </p:nvSpPr>
        <p:spPr>
          <a:xfrm>
            <a:off x="850282" y="2598003"/>
            <a:ext cx="6097806" cy="1661993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Get set up  </a:t>
            </a:r>
            <a:endParaRPr lang="en-US" sz="2800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RMD / Dashboard Basics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Clinical Trial Dashboard (from scratch)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AEC4F8-9B3B-CAE4-037D-B74BDB22BC6C}"/>
              </a:ext>
            </a:extLst>
          </p:cNvPr>
          <p:cNvSpPr txBox="1"/>
          <p:nvPr/>
        </p:nvSpPr>
        <p:spPr>
          <a:xfrm>
            <a:off x="1450109" y="290021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8F24C9-EC04-DF2F-543E-979BAA69DC6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34630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sz="3600" b="1" dirty="0"/>
              <a:t>Static Reports/Dashboards</a:t>
            </a:r>
          </a:p>
          <a:p>
            <a:pPr lvl="1"/>
            <a:r>
              <a:rPr lang="en-US" sz="3000" dirty="0"/>
              <a:t>Nothing additional required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sz="3600" b="1" dirty="0"/>
              <a:t>Dynamic Dashboards</a:t>
            </a:r>
          </a:p>
          <a:p>
            <a:pPr lvl="1"/>
            <a:r>
              <a:rPr lang="en-US" sz="3000" dirty="0"/>
              <a:t>Needs to be hosted on a server with R installed</a:t>
            </a:r>
          </a:p>
          <a:p>
            <a:pPr lvl="2"/>
            <a:r>
              <a:rPr lang="en-US" sz="3000" b="1" strike="sngStrike" dirty="0" err="1"/>
              <a:t>shinyapps.io</a:t>
            </a:r>
            <a:r>
              <a:rPr lang="en-US" sz="3000" b="1" strike="sngStrike" dirty="0"/>
              <a:t>  </a:t>
            </a:r>
            <a:r>
              <a:rPr lang="en-US" sz="3000" strike="sngStrike" dirty="0"/>
              <a:t>– hosting service by </a:t>
            </a:r>
            <a:r>
              <a:rPr lang="en-US" sz="3000" strike="sngStrike" dirty="0" err="1"/>
              <a:t>Rstudio</a:t>
            </a:r>
            <a:endParaRPr lang="en-US" sz="3000" strike="sngStrike" dirty="0"/>
          </a:p>
          <a:p>
            <a:pPr lvl="2"/>
            <a:r>
              <a:rPr lang="en-US" sz="3000" b="1" strike="sngStrike" dirty="0"/>
              <a:t>Shiny Server </a:t>
            </a:r>
            <a:r>
              <a:rPr lang="en-US" sz="3000" strike="sngStrike" dirty="0"/>
              <a:t>– can be set up by your institution</a:t>
            </a:r>
          </a:p>
          <a:p>
            <a:pPr lvl="2"/>
            <a:r>
              <a:rPr lang="en-US" sz="3000" b="1" dirty="0">
                <a:highlight>
                  <a:srgbClr val="FFFF00"/>
                </a:highlight>
              </a:rPr>
              <a:t>RStudio Connect </a:t>
            </a:r>
            <a:r>
              <a:rPr lang="en-US" sz="3000" dirty="0">
                <a:highlight>
                  <a:srgbClr val="FFFF00"/>
                </a:highlight>
              </a:rPr>
              <a:t>– full publishing platform from </a:t>
            </a:r>
            <a:r>
              <a:rPr lang="en-US" sz="3000" dirty="0" err="1">
                <a:highlight>
                  <a:srgbClr val="FFFF00"/>
                </a:highlight>
              </a:rPr>
              <a:t>Rstudio</a:t>
            </a:r>
            <a:endParaRPr lang="en-US" sz="3000" dirty="0">
              <a:highlight>
                <a:srgbClr val="FFFF00"/>
              </a:highlight>
            </a:endParaRPr>
          </a:p>
          <a:p>
            <a:pPr lvl="2"/>
            <a:r>
              <a:rPr lang="en-US" sz="3000" b="1" strike="sngStrike" dirty="0"/>
              <a:t>Share your code with someone else </a:t>
            </a:r>
            <a:r>
              <a:rPr lang="en-US" sz="3000" strike="sngStrike" dirty="0"/>
              <a:t>– requires that they have and can use R </a:t>
            </a:r>
            <a:r>
              <a:rPr lang="en-US" sz="3000" strike="sngStrike" dirty="0">
                <a:sym typeface="Wingdings" pitchFamily="2" charset="2"/>
              </a:rPr>
              <a:t></a:t>
            </a:r>
            <a:endParaRPr lang="en-US" sz="3000" strike="sngStrike" dirty="0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5C7AFC24-0771-314C-A5D1-7230061BE14A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1DF19DAF-2EAE-9747-A0B0-A9A54B32584B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Deploy</a:t>
              </a:r>
            </a:p>
          </p:txBody>
        </p:sp>
        <p:pic>
          <p:nvPicPr>
            <p:cNvPr id="13" name="Picture 13">
              <a:extLst>
                <a:ext uri="{FF2B5EF4-FFF2-40B4-BE49-F238E27FC236}">
                  <a16:creationId xmlns:a16="http://schemas.microsoft.com/office/drawing/2014/main" id="{BE39D372-E8B0-DF4D-8A9A-CFECB9BBD0C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D0B7C7F0-D494-9FD7-27AC-22D7311445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3945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D38F4FFE-3CE1-4B49-8BEB-B62DBE5B4F1B}"/>
              </a:ext>
            </a:extLst>
          </p:cNvPr>
          <p:cNvSpPr/>
          <p:nvPr/>
        </p:nvSpPr>
        <p:spPr>
          <a:xfrm>
            <a:off x="0" y="1385636"/>
            <a:ext cx="12192000" cy="3044283"/>
          </a:xfrm>
          <a:prstGeom prst="rect">
            <a:avLst/>
          </a:prstGeom>
          <a:solidFill>
            <a:srgbClr val="1447A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800" b="1">
                <a:solidFill>
                  <a:schemeClr val="bg1"/>
                </a:solidFill>
              </a:rPr>
              <a:t>Thank you!</a:t>
            </a:r>
            <a:endParaRPr lang="en-US" sz="480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02DBE0-7DA9-9845-B7C1-3DFD6EC356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5880" y="251359"/>
            <a:ext cx="768282" cy="853276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08F6296A-A3CA-4A46-B4A9-1BB43B213D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346" y="5792222"/>
            <a:ext cx="568224" cy="568224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30B79120-2E01-6E40-969C-41606173355D}"/>
              </a:ext>
            </a:extLst>
          </p:cNvPr>
          <p:cNvSpPr/>
          <p:nvPr/>
        </p:nvSpPr>
        <p:spPr>
          <a:xfrm>
            <a:off x="899228" y="5814724"/>
            <a:ext cx="1841117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Questions: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4986BF1-D2A0-D042-AD9C-2C0EFC381FC2}"/>
              </a:ext>
            </a:extLst>
          </p:cNvPr>
          <p:cNvSpPr/>
          <p:nvPr/>
        </p:nvSpPr>
        <p:spPr>
          <a:xfrm>
            <a:off x="3823703" y="5742145"/>
            <a:ext cx="2970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Michael Golafshar, MS</a:t>
            </a:r>
          </a:p>
          <a:p>
            <a:r>
              <a:rPr lang="en-US" dirty="0">
                <a:hlinkClick r:id="rId4"/>
              </a:rPr>
              <a:t>golafshar.michael@mayo.edu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03DBC3A-0A32-FBAB-62F8-79B933432E10}"/>
              </a:ext>
            </a:extLst>
          </p:cNvPr>
          <p:cNvSpPr/>
          <p:nvPr/>
        </p:nvSpPr>
        <p:spPr>
          <a:xfrm>
            <a:off x="7309176" y="5714115"/>
            <a:ext cx="297034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/>
              <a:t> Molly Voss</a:t>
            </a:r>
          </a:p>
          <a:p>
            <a:r>
              <a:rPr lang="en-US" dirty="0">
                <a:hlinkClick r:id="rId5"/>
              </a:rPr>
              <a:t>voss.molly@mayo.edu</a:t>
            </a:r>
            <a:endParaRPr lang="en-US" dirty="0"/>
          </a:p>
        </p:txBody>
      </p:sp>
      <p:pic>
        <p:nvPicPr>
          <p:cNvPr id="12" name="Picture 11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BF27D91-750C-1C40-CF15-7A7C0B7156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55978" y="120907"/>
            <a:ext cx="2992690" cy="115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72832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6990AC3-E8C2-5144-8DAF-B60E4C22DE4F}"/>
              </a:ext>
            </a:extLst>
          </p:cNvPr>
          <p:cNvSpPr txBox="1"/>
          <p:nvPr/>
        </p:nvSpPr>
        <p:spPr>
          <a:xfrm>
            <a:off x="694880" y="1602039"/>
            <a:ext cx="4481277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All of your data is on demand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solidFill>
                  <a:srgbClr val="000000"/>
                </a:solidFill>
                <a:cs typeface="Calibri"/>
              </a:rPr>
              <a:t>Less time spent on regular report/requests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Calibri"/>
              </a:rPr>
              <a:t>Study team has all of the information they need in one place 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5525CD-31EC-5044-A393-FD3E1069C6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CD662A9-4F90-7F4C-ADD5-3C5E12D8052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Why Create Dashboards?</a:t>
              </a:r>
            </a:p>
          </p:txBody>
        </p:sp>
        <p:pic>
          <p:nvPicPr>
            <p:cNvPr id="9" name="Picture 13">
              <a:extLst>
                <a:ext uri="{FF2B5EF4-FFF2-40B4-BE49-F238E27FC236}">
                  <a16:creationId xmlns:a16="http://schemas.microsoft.com/office/drawing/2014/main" id="{9D97DBC3-1B5A-1C4A-869D-BB3DC7BF08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10" name="Picture 9">
            <a:extLst>
              <a:ext uri="{FF2B5EF4-FFF2-40B4-BE49-F238E27FC236}">
                <a16:creationId xmlns:a16="http://schemas.microsoft.com/office/drawing/2014/main" id="{AC3C1D73-DE40-E1DF-0124-D71FD26AAA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49552" y="1677223"/>
            <a:ext cx="7242448" cy="421461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CE21F82-F28F-5DA7-0EE3-FBC0E59BD4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1027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46D18FD-E474-33BE-4F55-FD7E6D2E457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96990AC3-E8C2-5144-8DAF-B60E4C22DE4F}"/>
              </a:ext>
            </a:extLst>
          </p:cNvPr>
          <p:cNvSpPr txBox="1"/>
          <p:nvPr/>
        </p:nvSpPr>
        <p:spPr>
          <a:xfrm>
            <a:off x="531594" y="1394834"/>
            <a:ext cx="4296314" cy="46782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Allows for real-time quality control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Calibri"/>
              </a:rPr>
              <a:t>Relatively inexpensive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800" dirty="0">
              <a:cs typeface="Calibri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>
                <a:cs typeface="Calibri"/>
              </a:rPr>
              <a:t>Saves money over the life of the trial</a:t>
            </a:r>
          </a:p>
          <a:p>
            <a:endParaRPr lang="en-US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dirty="0"/>
              <a:t>Not as difficult as it might seem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B5525CD-31EC-5044-A393-FD3E1069C6E0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CD662A9-4F90-7F4C-ADD5-3C5E12D8052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Why Create Dashboards?</a:t>
              </a:r>
            </a:p>
          </p:txBody>
        </p:sp>
        <p:pic>
          <p:nvPicPr>
            <p:cNvPr id="9" name="Picture 13">
              <a:extLst>
                <a:ext uri="{FF2B5EF4-FFF2-40B4-BE49-F238E27FC236}">
                  <a16:creationId xmlns:a16="http://schemas.microsoft.com/office/drawing/2014/main" id="{9D97DBC3-1B5A-1C4A-869D-BB3DC7BF08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pic>
        <p:nvPicPr>
          <p:cNvPr id="6" name="Picture 5">
            <a:extLst>
              <a:ext uri="{FF2B5EF4-FFF2-40B4-BE49-F238E27FC236}">
                <a16:creationId xmlns:a16="http://schemas.microsoft.com/office/drawing/2014/main" id="{BDAC9EB9-31F5-A7BA-138E-FAC33B31C9D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27908" y="1521818"/>
            <a:ext cx="7249290" cy="4424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951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3FFD65F-E95E-4D43-AE49-DDB420B127D9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340C37A3-6FC4-684F-9DC9-07BC02801CB8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 err="1"/>
                <a:t>RMarkdown</a:t>
              </a:r>
              <a:r>
                <a:rPr lang="en-US" sz="5400"/>
                <a:t> </a:t>
              </a:r>
            </a:p>
          </p:txBody>
        </p:sp>
        <p:pic>
          <p:nvPicPr>
            <p:cNvPr id="5" name="Picture 13">
              <a:extLst>
                <a:ext uri="{FF2B5EF4-FFF2-40B4-BE49-F238E27FC236}">
                  <a16:creationId xmlns:a16="http://schemas.microsoft.com/office/drawing/2014/main" id="{E5F282FA-5F87-0842-856E-7C78067E486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F56FD594-B03B-54B2-C1C7-EEB082A57D64}"/>
              </a:ext>
            </a:extLst>
          </p:cNvPr>
          <p:cNvSpPr/>
          <p:nvPr/>
        </p:nvSpPr>
        <p:spPr>
          <a:xfrm>
            <a:off x="305803" y="1450217"/>
            <a:ext cx="9204157" cy="2031325"/>
          </a:xfrm>
          <a:prstGeom prst="rect">
            <a:avLst/>
          </a:prstGeom>
        </p:spPr>
        <p:txBody>
          <a:bodyPr wrap="square" lIns="91440" tIns="45720" rIns="91440" bIns="45720" anchor="t">
            <a:spAutoFit/>
          </a:bodyPr>
          <a:lstStyle/>
          <a:p>
            <a:pPr marL="342900" indent="-342900" fontAlgn="base">
              <a:buFont typeface="Wingdings" panose="020F0302020204030204"/>
              <a:buChar char="§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 </a:t>
            </a:r>
            <a:r>
              <a:rPr lang="en-US" u="sng" dirty="0" err="1">
                <a:solidFill>
                  <a:srgbClr val="0563C1"/>
                </a:solidFill>
                <a:latin typeface="Calibri"/>
                <a:cs typeface="Calibri"/>
                <a:hlinkClick r:id="rId4"/>
              </a:rPr>
              <a:t>RMarkdown</a:t>
            </a: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  : allows you to easily create reports and seamlessly combine text and code together in a single document. This helps with reproducibility.</a:t>
            </a:r>
            <a:endParaRPr lang="en-US" dirty="0">
              <a:cs typeface="Calibri" panose="020F0502020204030204"/>
            </a:endParaRP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YAML Markdown Code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 err="1">
                <a:solidFill>
                  <a:srgbClr val="000000"/>
                </a:solidFill>
                <a:latin typeface="Calibri"/>
                <a:cs typeface="Calibri"/>
              </a:rPr>
              <a:t>Syntex</a:t>
            </a:r>
            <a:endParaRPr lang="en-US" dirty="0">
              <a:solidFill>
                <a:srgbClr val="000000"/>
              </a:solidFill>
              <a:latin typeface="Calibri"/>
              <a:cs typeface="Calibri"/>
            </a:endParaRP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Code chuck </a:t>
            </a:r>
          </a:p>
          <a:p>
            <a:pPr marL="1257300" lvl="2" indent="-342900">
              <a:buFont typeface="Arial"/>
              <a:buChar char="•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Options (results, echo, include)</a:t>
            </a:r>
          </a:p>
          <a:p>
            <a:pPr marL="800100" lvl="1" indent="-342900">
              <a:buFont typeface="Courier New"/>
              <a:buChar char="o"/>
            </a:pPr>
            <a:r>
              <a:rPr lang="en-US" dirty="0">
                <a:solidFill>
                  <a:srgbClr val="000000"/>
                </a:solidFill>
                <a:latin typeface="Calibri"/>
                <a:cs typeface="Calibri"/>
              </a:rPr>
              <a:t>How to knit</a:t>
            </a:r>
            <a:endParaRPr lang="en-US" dirty="0">
              <a:solidFill>
                <a:srgbClr val="000000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58FBF1-E217-142F-2292-3042C72741D8}"/>
              </a:ext>
            </a:extLst>
          </p:cNvPr>
          <p:cNvSpPr/>
          <p:nvPr/>
        </p:nvSpPr>
        <p:spPr>
          <a:xfrm>
            <a:off x="2005" y="4027572"/>
            <a:ext cx="12192000" cy="1226634"/>
          </a:xfrm>
          <a:prstGeom prst="rect">
            <a:avLst/>
          </a:prstGeom>
          <a:solidFill>
            <a:srgbClr val="1447A6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lvl="3"/>
            <a:r>
              <a:rPr lang="en-US" sz="5400" err="1"/>
              <a:t>Flexdashboard</a:t>
            </a:r>
            <a:r>
              <a:rPr lang="en-US" sz="5400"/>
              <a:t> 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72A4347-BEA4-3447-1D71-5519BB35C9A8}"/>
              </a:ext>
            </a:extLst>
          </p:cNvPr>
          <p:cNvSpPr/>
          <p:nvPr/>
        </p:nvSpPr>
        <p:spPr>
          <a:xfrm>
            <a:off x="691419" y="5576118"/>
            <a:ext cx="6096000" cy="923330"/>
          </a:xfrm>
          <a:prstGeom prst="rect">
            <a:avLst/>
          </a:prstGeom>
        </p:spPr>
        <p:txBody>
          <a:bodyPr lIns="91440" tIns="45720" rIns="91440" bIns="45720" anchor="t">
            <a:spAutoFit/>
          </a:bodyPr>
          <a:lstStyle/>
          <a:p>
            <a:pPr marL="342900" indent="-342900" fontAlgn="base">
              <a:buFont typeface="Wingdings"/>
              <a:buChar char="§"/>
            </a:pPr>
            <a:r>
              <a:rPr lang="en-US" dirty="0">
                <a:cs typeface="Calibri"/>
              </a:rPr>
              <a:t>Uses </a:t>
            </a:r>
            <a:r>
              <a:rPr lang="en-US" dirty="0" err="1">
                <a:cs typeface="Calibri"/>
              </a:rPr>
              <a:t>RMarkdown</a:t>
            </a:r>
            <a:r>
              <a:rPr lang="en-US" dirty="0">
                <a:cs typeface="Calibri"/>
              </a:rPr>
              <a:t> to create dashboard</a:t>
            </a:r>
            <a:endParaRPr lang="en-US" dirty="0"/>
          </a:p>
          <a:p>
            <a:pPr marL="342900" indent="-342900">
              <a:buFont typeface="Wingdings"/>
              <a:buChar char="§"/>
            </a:pPr>
            <a:r>
              <a:rPr lang="en-US" dirty="0">
                <a:cs typeface="Calibri"/>
              </a:rPr>
              <a:t>Most be row or column format </a:t>
            </a:r>
          </a:p>
          <a:p>
            <a:pPr marL="342900" indent="-342900">
              <a:buFont typeface="Wingdings"/>
              <a:buChar char="§"/>
            </a:pPr>
            <a:r>
              <a:rPr lang="en-US" dirty="0">
                <a:cs typeface="Calibri"/>
              </a:rPr>
              <a:t>Anatomy and basic example </a:t>
            </a:r>
          </a:p>
        </p:txBody>
      </p:sp>
      <p:pic>
        <p:nvPicPr>
          <p:cNvPr id="6" name="Picture 7" descr="Table&#10;&#10;Description automatically generated">
            <a:extLst>
              <a:ext uri="{FF2B5EF4-FFF2-40B4-BE49-F238E27FC236}">
                <a16:creationId xmlns:a16="http://schemas.microsoft.com/office/drawing/2014/main" id="{B8327278-E8CF-5450-378D-BFAEAFE12A1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82441" y="2138683"/>
            <a:ext cx="6091987" cy="18286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B200357-FC2D-B460-B5EE-B4EFEBA926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5003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91440" tIns="45720" rIns="91440" bIns="45720" rtlCol="0" anchor="ctr"/>
            <a:lstStyle/>
            <a:p>
              <a:pPr lvl="3"/>
              <a:r>
                <a:rPr lang="en-US" sz="5400"/>
                <a:t>Anatomy of a </a:t>
              </a:r>
              <a:r>
                <a:rPr lang="en-US" sz="5400" err="1"/>
                <a:t>Flexdashboard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/>
          <p:nvPr/>
        </p:nvCxnSpPr>
        <p:spPr>
          <a:xfrm>
            <a:off x="2385700" y="1632919"/>
            <a:ext cx="0" cy="991891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660400" y="1828800"/>
            <a:ext cx="152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>
                <a:solidFill>
                  <a:srgbClr val="1447A6"/>
                </a:solidFill>
              </a:rPr>
              <a:t>YAML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0A50AA0A-F243-DD90-2F50-0003629972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75526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Anatomy of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>
            <a:cxnSpLocks/>
          </p:cNvCxnSpPr>
          <p:nvPr/>
        </p:nvCxnSpPr>
        <p:spPr>
          <a:xfrm>
            <a:off x="2385700" y="2768600"/>
            <a:ext cx="0" cy="1353715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101600" y="3135888"/>
            <a:ext cx="2374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1447A6"/>
                </a:solidFill>
              </a:rPr>
              <a:t>RMarkdown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04A7758-F8E1-73BC-06DF-0A41DFFD7D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30450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84484CA8-3AC8-5949-97A2-83834A25419B}"/>
              </a:ext>
            </a:extLst>
          </p:cNvPr>
          <p:cNvGrpSpPr/>
          <p:nvPr/>
        </p:nvGrpSpPr>
        <p:grpSpPr>
          <a:xfrm>
            <a:off x="0" y="1"/>
            <a:ext cx="12192000" cy="1226634"/>
            <a:chOff x="0" y="1"/>
            <a:chExt cx="12192000" cy="1226634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AB01FF64-8FCE-F743-B0AB-DC8B7CC28775}"/>
                </a:ext>
              </a:extLst>
            </p:cNvPr>
            <p:cNvSpPr/>
            <p:nvPr/>
          </p:nvSpPr>
          <p:spPr>
            <a:xfrm>
              <a:off x="0" y="1"/>
              <a:ext cx="12192000" cy="1226634"/>
            </a:xfrm>
            <a:prstGeom prst="rect">
              <a:avLst/>
            </a:prstGeom>
            <a:solidFill>
              <a:srgbClr val="1447A6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3"/>
              <a:r>
                <a:rPr lang="en-US" sz="5400"/>
                <a:t>Anatomy of a Dashboard</a:t>
              </a:r>
            </a:p>
          </p:txBody>
        </p:sp>
        <p:pic>
          <p:nvPicPr>
            <p:cNvPr id="10" name="Picture 13">
              <a:extLst>
                <a:ext uri="{FF2B5EF4-FFF2-40B4-BE49-F238E27FC236}">
                  <a16:creationId xmlns:a16="http://schemas.microsoft.com/office/drawing/2014/main" id="{528BEE1B-EE00-904F-A8EB-EAF3A794C5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194873" y="117868"/>
              <a:ext cx="1000014" cy="990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5980056D-CD39-7242-945C-74562308CED8}"/>
              </a:ext>
            </a:extLst>
          </p:cNvPr>
          <p:cNvSpPr txBox="1"/>
          <p:nvPr/>
        </p:nvSpPr>
        <p:spPr>
          <a:xfrm>
            <a:off x="2131700" y="1521603"/>
            <a:ext cx="7928599" cy="52014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title: “Demo Dashboard”</a:t>
            </a:r>
          </a:p>
          <a:p>
            <a:pPr lvl="1"/>
            <a:r>
              <a:rPr lang="en-US" altLang="en-US"/>
              <a:t>output: </a:t>
            </a:r>
            <a:r>
              <a:rPr lang="en-US" altLang="en-US" err="1"/>
              <a:t>flexdashboard</a:t>
            </a:r>
            <a:r>
              <a:rPr lang="en-US" altLang="en-US"/>
              <a:t>::</a:t>
            </a:r>
            <a:r>
              <a:rPr lang="en-US" altLang="en-US" err="1"/>
              <a:t>flex_dashboard</a:t>
            </a:r>
            <a:endParaRPr lang="en-US" altLang="en-US"/>
          </a:p>
          <a:p>
            <a:pPr lvl="1"/>
            <a:r>
              <a:rPr lang="en-US" altLang="en-US"/>
              <a:t>---</a:t>
            </a:r>
          </a:p>
          <a:p>
            <a:pPr lvl="1"/>
            <a:r>
              <a:rPr lang="en-US" altLang="en-US"/>
              <a:t>Page 1</a:t>
            </a:r>
          </a:p>
          <a:p>
            <a:pPr lvl="1"/>
            <a:r>
              <a:rPr lang="en-US" altLang="en-US"/>
              <a:t>==================================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Column </a:t>
            </a:r>
          </a:p>
          <a:p>
            <a:pPr lvl="1"/>
            <a:r>
              <a:rPr lang="en-US" altLang="en-US"/>
              <a:t>-------------------------------------------------------</a:t>
            </a:r>
          </a:p>
          <a:p>
            <a:pPr lvl="1"/>
            <a:endParaRPr lang="en-US" altLang="en-US"/>
          </a:p>
          <a:p>
            <a:pPr lvl="1"/>
            <a:r>
              <a:rPr lang="en-US" altLang="en-US"/>
              <a:t>### Plot A</a:t>
            </a:r>
          </a:p>
          <a:p>
            <a:pPr lvl="1">
              <a:defRPr/>
            </a:pPr>
            <a:r>
              <a:rPr lang="en-US"/>
              <a:t>```{r}</a:t>
            </a:r>
          </a:p>
          <a:p>
            <a:pPr lvl="1">
              <a:defRPr/>
            </a:pPr>
            <a:r>
              <a:rPr lang="en-US"/>
              <a:t> </a:t>
            </a:r>
            <a:r>
              <a:rPr lang="en-US" i="1">
                <a:latin typeface="+mj-lt"/>
              </a:rPr>
              <a:t>CODE GOES HERE</a:t>
            </a:r>
          </a:p>
          <a:p>
            <a:pPr lvl="1">
              <a:defRPr/>
            </a:pPr>
            <a:r>
              <a:rPr lang="en-US"/>
              <a:t>```</a:t>
            </a:r>
            <a:endParaRPr lang="en-US" altLang="en-US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  <a:p>
            <a:pPr lvl="1"/>
            <a:endParaRPr lang="en-US" altLang="en-US" sz="200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40D21F8-7DC6-164B-957B-C1D40C3B0CF1}"/>
              </a:ext>
            </a:extLst>
          </p:cNvPr>
          <p:cNvSpPr/>
          <p:nvPr/>
        </p:nvSpPr>
        <p:spPr>
          <a:xfrm>
            <a:off x="2569030" y="4557487"/>
            <a:ext cx="7112000" cy="740228"/>
          </a:xfrm>
          <a:prstGeom prst="rect">
            <a:avLst/>
          </a:prstGeom>
          <a:solidFill>
            <a:schemeClr val="bg1">
              <a:lumMod val="50000"/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D2BFD10-6795-D74E-B12C-3D218A1AAAA2}"/>
              </a:ext>
            </a:extLst>
          </p:cNvPr>
          <p:cNvCxnSpPr>
            <a:cxnSpLocks/>
          </p:cNvCxnSpPr>
          <p:nvPr/>
        </p:nvCxnSpPr>
        <p:spPr>
          <a:xfrm>
            <a:off x="2374157" y="4557487"/>
            <a:ext cx="0" cy="740228"/>
          </a:xfrm>
          <a:prstGeom prst="line">
            <a:avLst/>
          </a:prstGeom>
          <a:ln w="635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8A96CDF-A903-504B-9BC5-C4E9204CEEDF}"/>
              </a:ext>
            </a:extLst>
          </p:cNvPr>
          <p:cNvSpPr txBox="1"/>
          <p:nvPr/>
        </p:nvSpPr>
        <p:spPr>
          <a:xfrm>
            <a:off x="211008" y="4635213"/>
            <a:ext cx="237415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rgbClr val="1447A6"/>
                </a:solidFill>
              </a:rPr>
              <a:t>Code block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548D154-3892-0841-EE23-5692B1B633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215868" y="5946054"/>
            <a:ext cx="875947" cy="911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99269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6A68278D-E0CD-F042-9FE1-5DB3D89D17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625" y="119889"/>
            <a:ext cx="10020170" cy="6561129"/>
          </a:xfrm>
          <a:prstGeom prst="rect">
            <a:avLst/>
          </a:prstGeom>
          <a:effectLst>
            <a:outerShdw blurRad="482600" dist="152400" dir="2820000" sx="98000" sy="98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8502064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a25fff9c-3f63-4fb2-9a8a-d9bdd0321f9a}" enabled="0" method="" siteId="{a25fff9c-3f63-4fb2-9a8a-d9bdd0321f9a}" removed="1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1056</TotalTime>
  <Words>1248</Words>
  <Application>Microsoft Macintosh PowerPoint</Application>
  <PresentationFormat>Widescreen</PresentationFormat>
  <Paragraphs>352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Calibri</vt:lpstr>
      <vt:lpstr>Calibri Light</vt:lpstr>
      <vt:lpstr>Courier New</vt:lpstr>
      <vt:lpstr>Wingdings</vt:lpstr>
      <vt:lpstr>Office Theme</vt:lpstr>
      <vt:lpstr>RadOnc Clinical Trial Dashboard Training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 Shiny and Flexdashboards:  Interactive Patient Reported Quality of Life Tracking for Increasing Protocol Adherence</dc:title>
  <dc:subject/>
  <dc:creator>M Golafshar</dc:creator>
  <cp:keywords/>
  <dc:description/>
  <cp:lastModifiedBy>Golafshar, Michael A.</cp:lastModifiedBy>
  <cp:revision>47</cp:revision>
  <dcterms:created xsi:type="dcterms:W3CDTF">2019-10-03T01:19:15Z</dcterms:created>
  <dcterms:modified xsi:type="dcterms:W3CDTF">2023-09-22T20:38:51Z</dcterms:modified>
  <cp:category/>
</cp:coreProperties>
</file>

<file path=docProps/thumbnail.jpeg>
</file>